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68" d="100"/>
          <a:sy n="68" d="100"/>
        </p:scale>
        <p:origin x="73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2.pn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ja-JP" altLang="en-US"/>
              <a:t>マスター タイトルの書式設定</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4/7/2019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ja-JP" altLang="en-US"/>
              <a:t>アイコンをクリックして図を追加</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4/7/2019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4/7/2019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ja-JP" altLang="en-US"/>
              <a:t>マスター タイトルの書式設定</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4/7/2019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4/7/2019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ja-JP" altLang="en-US"/>
              <a:t>マスター タイトルの書式設定</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48A87A34-81AB-432B-8DAE-1953F412C126}" type="datetimeFigureOut">
              <a:rPr lang="en-US" dirty="0"/>
              <a:t>4/7/2019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ja-JP" altLang="en-US"/>
              <a:t>マスター タイトルの書式設定</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ja-JP" altLang="en-US"/>
              <a:t>アイコンをクリックして図を追加</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ja-JP" altLang="en-US"/>
              <a:t>アイコンをクリックして図を追加</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ja-JP" altLang="en-US"/>
              <a:t>アイコンをクリックして図を追加</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48A87A34-81AB-432B-8DAE-1953F412C126}" type="datetimeFigureOut">
              <a:rPr lang="en-US" dirty="0"/>
              <a:t>4/7/2019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dirty="0"/>
              <a:t>4/7/2019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141410" y="3073397"/>
            <a:ext cx="4878391" cy="2717801"/>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3073397"/>
            <a:ext cx="4875210" cy="2717801"/>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4/7/2019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4/7/2019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4/7/2019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kumimoji="1"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kumimoji="1"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kumimoji="1"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kumimoji="1"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kumimoji="1"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kumimoji="1"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kumimoji="1" sz="14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4.xml"/><Relationship Id="rId5" Type="http://schemas.openxmlformats.org/officeDocument/2006/relationships/image" Target="../media/image9.JPG"/><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4.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AAD826-1988-456C-992D-43132E009242}"/>
              </a:ext>
            </a:extLst>
          </p:cNvPr>
          <p:cNvSpPr>
            <a:spLocks noGrp="1"/>
          </p:cNvSpPr>
          <p:nvPr>
            <p:ph type="ctrTitle"/>
          </p:nvPr>
        </p:nvSpPr>
        <p:spPr/>
        <p:txBody>
          <a:bodyPr/>
          <a:lstStyle/>
          <a:p>
            <a:r>
              <a:rPr kumimoji="1" lang="ja-JP" altLang="en-US" dirty="0"/>
              <a:t>考えすぎた春</a:t>
            </a:r>
          </a:p>
        </p:txBody>
      </p:sp>
      <p:sp>
        <p:nvSpPr>
          <p:cNvPr id="3" name="字幕 2">
            <a:extLst>
              <a:ext uri="{FF2B5EF4-FFF2-40B4-BE49-F238E27FC236}">
                <a16:creationId xmlns:a16="http://schemas.microsoft.com/office/drawing/2014/main" id="{11633C3D-9412-42F6-B1F9-EC091ED350D2}"/>
              </a:ext>
            </a:extLst>
          </p:cNvPr>
          <p:cNvSpPr>
            <a:spLocks noGrp="1"/>
          </p:cNvSpPr>
          <p:nvPr>
            <p:ph type="subTitle" idx="1"/>
          </p:nvPr>
        </p:nvSpPr>
        <p:spPr/>
        <p:txBody>
          <a:bodyPr/>
          <a:lstStyle/>
          <a:p>
            <a:r>
              <a:rPr kumimoji="1" lang="ja-JP" altLang="en-US" dirty="0"/>
              <a:t>経営学部国際経営学科</a:t>
            </a:r>
            <a:r>
              <a:rPr kumimoji="1" lang="en-US" altLang="ja-JP" dirty="0"/>
              <a:t>3</a:t>
            </a:r>
            <a:r>
              <a:rPr kumimoji="1" lang="ja-JP" altLang="en-US" dirty="0"/>
              <a:t>年　押切里実</a:t>
            </a:r>
          </a:p>
        </p:txBody>
      </p:sp>
    </p:spTree>
    <p:extLst>
      <p:ext uri="{BB962C8B-B14F-4D97-AF65-F5344CB8AC3E}">
        <p14:creationId xmlns:p14="http://schemas.microsoft.com/office/powerpoint/2010/main" val="1038340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8CEB6-0DD8-4F87-B6A5-572D2AA943F5}"/>
              </a:ext>
            </a:extLst>
          </p:cNvPr>
          <p:cNvSpPr>
            <a:spLocks noGrp="1"/>
          </p:cNvSpPr>
          <p:nvPr>
            <p:ph type="title"/>
          </p:nvPr>
        </p:nvSpPr>
        <p:spPr/>
        <p:txBody>
          <a:bodyPr/>
          <a:lstStyle/>
          <a:p>
            <a:r>
              <a:rPr kumimoji="1" lang="ja-JP" altLang="en-US" dirty="0"/>
              <a:t>まとめ</a:t>
            </a:r>
          </a:p>
        </p:txBody>
      </p:sp>
      <p:sp>
        <p:nvSpPr>
          <p:cNvPr id="3" name="コンテンツ プレースホルダー 2">
            <a:extLst>
              <a:ext uri="{FF2B5EF4-FFF2-40B4-BE49-F238E27FC236}">
                <a16:creationId xmlns:a16="http://schemas.microsoft.com/office/drawing/2014/main" id="{055A147D-4DA5-411E-B570-C8058EBFAE30}"/>
              </a:ext>
            </a:extLst>
          </p:cNvPr>
          <p:cNvSpPr>
            <a:spLocks noGrp="1"/>
          </p:cNvSpPr>
          <p:nvPr>
            <p:ph idx="1"/>
          </p:nvPr>
        </p:nvSpPr>
        <p:spPr/>
        <p:txBody>
          <a:bodyPr/>
          <a:lstStyle/>
          <a:p>
            <a:pPr marL="0" indent="0">
              <a:buNone/>
            </a:pPr>
            <a:r>
              <a:rPr kumimoji="1" lang="ja-JP" altLang="en-US" dirty="0"/>
              <a:t>自分のできること、特性なんて動いてみないとわからない！！</a:t>
            </a:r>
            <a:endParaRPr kumimoji="1" lang="en-US" altLang="ja-JP" dirty="0"/>
          </a:p>
          <a:p>
            <a:pPr marL="0" indent="0">
              <a:buNone/>
            </a:pPr>
            <a:endParaRPr lang="en-US" altLang="ja-JP" dirty="0"/>
          </a:p>
          <a:p>
            <a:pPr marL="0" indent="0">
              <a:buNone/>
            </a:pPr>
            <a:r>
              <a:rPr kumimoji="1" lang="ja-JP" altLang="en-US" dirty="0"/>
              <a:t>誰かに喜んでもらえるものを作っていきたい</a:t>
            </a:r>
          </a:p>
        </p:txBody>
      </p:sp>
    </p:spTree>
    <p:extLst>
      <p:ext uri="{BB962C8B-B14F-4D97-AF65-F5344CB8AC3E}">
        <p14:creationId xmlns:p14="http://schemas.microsoft.com/office/powerpoint/2010/main" val="9685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35EACA-3C1B-4683-9FF4-B6D643A6B81D}"/>
              </a:ext>
            </a:extLst>
          </p:cNvPr>
          <p:cNvSpPr>
            <a:spLocks noGrp="1"/>
          </p:cNvSpPr>
          <p:nvPr>
            <p:ph type="title"/>
          </p:nvPr>
        </p:nvSpPr>
        <p:spPr/>
        <p:txBody>
          <a:bodyPr/>
          <a:lstStyle/>
          <a:p>
            <a:r>
              <a:rPr kumimoji="1" lang="ja-JP" altLang="en-US" dirty="0"/>
              <a:t>目次</a:t>
            </a:r>
          </a:p>
        </p:txBody>
      </p:sp>
      <p:sp>
        <p:nvSpPr>
          <p:cNvPr id="3" name="コンテンツ プレースホルダー 2">
            <a:extLst>
              <a:ext uri="{FF2B5EF4-FFF2-40B4-BE49-F238E27FC236}">
                <a16:creationId xmlns:a16="http://schemas.microsoft.com/office/drawing/2014/main" id="{3B201EE4-0F4B-4AFD-A30E-5CF6DFF1B626}"/>
              </a:ext>
            </a:extLst>
          </p:cNvPr>
          <p:cNvSpPr>
            <a:spLocks noGrp="1"/>
          </p:cNvSpPr>
          <p:nvPr>
            <p:ph idx="1"/>
          </p:nvPr>
        </p:nvSpPr>
        <p:spPr/>
        <p:txBody>
          <a:bodyPr/>
          <a:lstStyle/>
          <a:p>
            <a:r>
              <a:rPr kumimoji="1" lang="ja-JP" altLang="en-US" dirty="0"/>
              <a:t>自己紹介</a:t>
            </a:r>
            <a:endParaRPr kumimoji="1" lang="en-US" altLang="ja-JP" dirty="0"/>
          </a:p>
          <a:p>
            <a:r>
              <a:rPr lang="ja-JP" altLang="en-US" dirty="0"/>
              <a:t>春休みダイジェスト</a:t>
            </a:r>
            <a:endParaRPr lang="en-US" altLang="ja-JP" dirty="0"/>
          </a:p>
          <a:p>
            <a:r>
              <a:rPr lang="ja-JP" altLang="en-US" dirty="0"/>
              <a:t>課題</a:t>
            </a:r>
            <a:endParaRPr lang="en-US" altLang="ja-JP" dirty="0"/>
          </a:p>
          <a:p>
            <a:r>
              <a:rPr lang="ja-JP" altLang="en-US" dirty="0"/>
              <a:t>まとめ</a:t>
            </a:r>
            <a:endParaRPr lang="en-US" altLang="ja-JP" dirty="0"/>
          </a:p>
          <a:p>
            <a:endParaRPr kumimoji="1" lang="en-US" altLang="ja-JP" dirty="0"/>
          </a:p>
          <a:p>
            <a:endParaRPr kumimoji="1" lang="ja-JP" altLang="en-US" dirty="0"/>
          </a:p>
        </p:txBody>
      </p:sp>
    </p:spTree>
    <p:extLst>
      <p:ext uri="{BB962C8B-B14F-4D97-AF65-F5344CB8AC3E}">
        <p14:creationId xmlns:p14="http://schemas.microsoft.com/office/powerpoint/2010/main" val="4121782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ABFCA5-566E-43AB-B342-2929985A43AC}"/>
              </a:ext>
            </a:extLst>
          </p:cNvPr>
          <p:cNvSpPr>
            <a:spLocks noGrp="1"/>
          </p:cNvSpPr>
          <p:nvPr>
            <p:ph type="title"/>
          </p:nvPr>
        </p:nvSpPr>
        <p:spPr/>
        <p:txBody>
          <a:bodyPr/>
          <a:lstStyle/>
          <a:p>
            <a:r>
              <a:rPr kumimoji="1" lang="ja-JP" altLang="en-US" dirty="0"/>
              <a:t>自己紹介</a:t>
            </a:r>
          </a:p>
        </p:txBody>
      </p:sp>
      <p:sp>
        <p:nvSpPr>
          <p:cNvPr id="7" name="コンテンツ プレースホルダー 6">
            <a:extLst>
              <a:ext uri="{FF2B5EF4-FFF2-40B4-BE49-F238E27FC236}">
                <a16:creationId xmlns:a16="http://schemas.microsoft.com/office/drawing/2014/main" id="{C753C4B9-6C58-445C-910E-D98AB0738070}"/>
              </a:ext>
            </a:extLst>
          </p:cNvPr>
          <p:cNvSpPr>
            <a:spLocks noGrp="1"/>
          </p:cNvSpPr>
          <p:nvPr>
            <p:ph sz="half" idx="1"/>
          </p:nvPr>
        </p:nvSpPr>
        <p:spPr>
          <a:xfrm>
            <a:off x="1141410" y="2249486"/>
            <a:ext cx="1267961" cy="3541714"/>
          </a:xfrm>
        </p:spPr>
        <p:txBody>
          <a:bodyPr/>
          <a:lstStyle/>
          <a:p>
            <a:pPr>
              <a:lnSpc>
                <a:spcPct val="150000"/>
              </a:lnSpc>
            </a:pPr>
            <a:r>
              <a:rPr kumimoji="1" lang="ja-JP" altLang="en-US" dirty="0"/>
              <a:t>名前</a:t>
            </a:r>
            <a:endParaRPr kumimoji="1" lang="en-US" altLang="ja-JP" dirty="0"/>
          </a:p>
          <a:p>
            <a:pPr>
              <a:lnSpc>
                <a:spcPct val="150000"/>
              </a:lnSpc>
            </a:pPr>
            <a:r>
              <a:rPr lang="ja-JP" altLang="en-US" dirty="0"/>
              <a:t>活動</a:t>
            </a:r>
            <a:endParaRPr kumimoji="1" lang="en-US" altLang="ja-JP" dirty="0"/>
          </a:p>
          <a:p>
            <a:pPr>
              <a:lnSpc>
                <a:spcPct val="150000"/>
              </a:lnSpc>
            </a:pPr>
            <a:r>
              <a:rPr kumimoji="1" lang="ja-JP" altLang="en-US" dirty="0"/>
              <a:t>特徴</a:t>
            </a:r>
            <a:endParaRPr kumimoji="1" lang="en-US" altLang="ja-JP" dirty="0"/>
          </a:p>
          <a:p>
            <a:pPr>
              <a:lnSpc>
                <a:spcPct val="150000"/>
              </a:lnSpc>
            </a:pPr>
            <a:r>
              <a:rPr lang="ja-JP" altLang="en-US" dirty="0"/>
              <a:t>趣味</a:t>
            </a:r>
            <a:endParaRPr kumimoji="1" lang="ja-JP" altLang="en-US" dirty="0"/>
          </a:p>
        </p:txBody>
      </p:sp>
      <p:sp>
        <p:nvSpPr>
          <p:cNvPr id="8" name="コンテンツ プレースホルダー 7">
            <a:extLst>
              <a:ext uri="{FF2B5EF4-FFF2-40B4-BE49-F238E27FC236}">
                <a16:creationId xmlns:a16="http://schemas.microsoft.com/office/drawing/2014/main" id="{66788A19-D3B4-4AA5-9CF3-FA402AD48554}"/>
              </a:ext>
            </a:extLst>
          </p:cNvPr>
          <p:cNvSpPr>
            <a:spLocks noGrp="1"/>
          </p:cNvSpPr>
          <p:nvPr>
            <p:ph sz="half" idx="2"/>
          </p:nvPr>
        </p:nvSpPr>
        <p:spPr>
          <a:xfrm>
            <a:off x="2409372" y="2249486"/>
            <a:ext cx="8781142" cy="3541714"/>
          </a:xfrm>
        </p:spPr>
        <p:txBody>
          <a:bodyPr/>
          <a:lstStyle/>
          <a:p>
            <a:pPr marL="0" indent="0">
              <a:lnSpc>
                <a:spcPct val="150000"/>
              </a:lnSpc>
              <a:buNone/>
            </a:pPr>
            <a:r>
              <a:rPr kumimoji="1" lang="ja-JP" altLang="en-US" dirty="0"/>
              <a:t>押切　里実</a:t>
            </a:r>
            <a:endParaRPr kumimoji="1" lang="en-US" altLang="ja-JP" dirty="0"/>
          </a:p>
          <a:p>
            <a:pPr marL="0" indent="0">
              <a:lnSpc>
                <a:spcPct val="150000"/>
              </a:lnSpc>
              <a:buNone/>
            </a:pPr>
            <a:r>
              <a:rPr lang="ja-JP" altLang="en-US" dirty="0"/>
              <a:t>長期インターンシップ　のちインターン先で再びインターン</a:t>
            </a:r>
            <a:r>
              <a:rPr lang="en-US" altLang="ja-JP" dirty="0"/>
              <a:t>(3</a:t>
            </a:r>
            <a:r>
              <a:rPr lang="ja-JP" altLang="en-US" dirty="0"/>
              <a:t>月まで</a:t>
            </a:r>
            <a:r>
              <a:rPr lang="en-US" altLang="ja-JP" dirty="0"/>
              <a:t>)</a:t>
            </a:r>
          </a:p>
          <a:p>
            <a:pPr marL="0" indent="0">
              <a:lnSpc>
                <a:spcPct val="150000"/>
              </a:lnSpc>
              <a:buNone/>
            </a:pPr>
            <a:r>
              <a:rPr lang="ja-JP" altLang="en-US"/>
              <a:t>我が道を行く</a:t>
            </a:r>
            <a:endParaRPr lang="en-US" altLang="ja-JP" dirty="0"/>
          </a:p>
          <a:p>
            <a:pPr marL="0" indent="0">
              <a:lnSpc>
                <a:spcPct val="150000"/>
              </a:lnSpc>
              <a:buNone/>
            </a:pPr>
            <a:r>
              <a:rPr lang="ja-JP" altLang="en-US" dirty="0"/>
              <a:t>アクセサリー作り、裁縫、料理、お菓子作り、紅茶、ギター、弾き語り、イラスト等</a:t>
            </a:r>
            <a:r>
              <a:rPr lang="en-US" altLang="ja-JP" dirty="0"/>
              <a:t>…</a:t>
            </a:r>
            <a:r>
              <a:rPr lang="ja-JP" altLang="en-US" dirty="0"/>
              <a:t>なにか表現することが好き</a:t>
            </a:r>
            <a:endParaRPr lang="en-US" altLang="ja-JP" dirty="0"/>
          </a:p>
          <a:p>
            <a:pPr marL="0" indent="0">
              <a:lnSpc>
                <a:spcPct val="150000"/>
              </a:lnSpc>
              <a:buNone/>
            </a:pPr>
            <a:endParaRPr lang="en-US" altLang="ja-JP" dirty="0"/>
          </a:p>
          <a:p>
            <a:pPr marL="0" indent="0">
              <a:lnSpc>
                <a:spcPct val="150000"/>
              </a:lnSpc>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kumimoji="1" lang="ja-JP" altLang="en-US" dirty="0"/>
          </a:p>
        </p:txBody>
      </p:sp>
      <p:pic>
        <p:nvPicPr>
          <p:cNvPr id="13" name="図 12" descr="カップ, 食べ物, コーヒー, 室内 が含まれている画像&#10;&#10;自動的に生成された説明">
            <a:extLst>
              <a:ext uri="{FF2B5EF4-FFF2-40B4-BE49-F238E27FC236}">
                <a16:creationId xmlns:a16="http://schemas.microsoft.com/office/drawing/2014/main" id="{F15B08EE-00BE-436F-82B0-9E4F5F7036B9}"/>
              </a:ext>
            </a:extLst>
          </p:cNvPr>
          <p:cNvPicPr>
            <a:picLocks noChangeAspect="1"/>
          </p:cNvPicPr>
          <p:nvPr/>
        </p:nvPicPr>
        <p:blipFill>
          <a:blip r:embed="rId2"/>
          <a:stretch>
            <a:fillRect/>
          </a:stretch>
        </p:blipFill>
        <p:spPr>
          <a:xfrm rot="5400000">
            <a:off x="10030264" y="58867"/>
            <a:ext cx="2090239" cy="2090239"/>
          </a:xfrm>
          <a:prstGeom prst="rect">
            <a:avLst/>
          </a:prstGeom>
          <a:ln>
            <a:noFill/>
          </a:ln>
          <a:effectLst>
            <a:softEdge rad="112500"/>
          </a:effectLst>
        </p:spPr>
      </p:pic>
      <p:pic>
        <p:nvPicPr>
          <p:cNvPr id="9" name="コンテンツ プレースホルダー 6" descr="食べ物, 室内, テーブル, ピザ が含まれている画像&#10;&#10;自動的に生成された説明">
            <a:extLst>
              <a:ext uri="{FF2B5EF4-FFF2-40B4-BE49-F238E27FC236}">
                <a16:creationId xmlns:a16="http://schemas.microsoft.com/office/drawing/2014/main" id="{FAEDF3D4-F881-415E-846F-E1330FF0A534}"/>
              </a:ext>
            </a:extLst>
          </p:cNvPr>
          <p:cNvPicPr>
            <a:picLocks noChangeAspect="1"/>
          </p:cNvPicPr>
          <p:nvPr/>
        </p:nvPicPr>
        <p:blipFill>
          <a:blip r:embed="rId3"/>
          <a:stretch>
            <a:fillRect/>
          </a:stretch>
        </p:blipFill>
        <p:spPr>
          <a:xfrm rot="10800000" flipV="1">
            <a:off x="8517192" y="1243837"/>
            <a:ext cx="1663841" cy="1663841"/>
          </a:xfrm>
          <a:prstGeom prst="rect">
            <a:avLst/>
          </a:prstGeom>
          <a:ln>
            <a:noFill/>
          </a:ln>
          <a:effectLst>
            <a:softEdge rad="112500"/>
          </a:effectLst>
        </p:spPr>
      </p:pic>
      <p:pic>
        <p:nvPicPr>
          <p:cNvPr id="17" name="図 16">
            <a:extLst>
              <a:ext uri="{FF2B5EF4-FFF2-40B4-BE49-F238E27FC236}">
                <a16:creationId xmlns:a16="http://schemas.microsoft.com/office/drawing/2014/main" id="{231517FA-00A7-47EC-9438-F1F363011E0E}"/>
              </a:ext>
            </a:extLst>
          </p:cNvPr>
          <p:cNvPicPr>
            <a:picLocks noChangeAspect="1"/>
          </p:cNvPicPr>
          <p:nvPr/>
        </p:nvPicPr>
        <p:blipFill rotWithShape="1">
          <a:blip r:embed="rId4"/>
          <a:srcRect l="30875" t="21008" r="28173" b="32855"/>
          <a:stretch/>
        </p:blipFill>
        <p:spPr>
          <a:xfrm>
            <a:off x="9740161" y="4785550"/>
            <a:ext cx="2380343" cy="2011299"/>
          </a:xfrm>
          <a:prstGeom prst="rect">
            <a:avLst/>
          </a:prstGeom>
          <a:ln>
            <a:noFill/>
          </a:ln>
          <a:effectLst>
            <a:softEdge rad="112500"/>
          </a:effectLst>
        </p:spPr>
      </p:pic>
    </p:spTree>
    <p:extLst>
      <p:ext uri="{BB962C8B-B14F-4D97-AF65-F5344CB8AC3E}">
        <p14:creationId xmlns:p14="http://schemas.microsoft.com/office/powerpoint/2010/main" val="212863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458B0C-AE29-4B9E-A032-4AA05975EB17}"/>
              </a:ext>
            </a:extLst>
          </p:cNvPr>
          <p:cNvSpPr>
            <a:spLocks noGrp="1"/>
          </p:cNvSpPr>
          <p:nvPr>
            <p:ph type="title"/>
          </p:nvPr>
        </p:nvSpPr>
        <p:spPr/>
        <p:txBody>
          <a:bodyPr/>
          <a:lstStyle/>
          <a:p>
            <a:r>
              <a:rPr kumimoji="1" lang="ja-JP" altLang="en-US" dirty="0"/>
              <a:t>春休みダイジェスト①</a:t>
            </a:r>
          </a:p>
        </p:txBody>
      </p:sp>
      <p:pic>
        <p:nvPicPr>
          <p:cNvPr id="6" name="コンテンツ プレースホルダー 5" descr="食べ物, 座っている が含まれている画像&#10;&#10;自動的に生成された説明">
            <a:extLst>
              <a:ext uri="{FF2B5EF4-FFF2-40B4-BE49-F238E27FC236}">
                <a16:creationId xmlns:a16="http://schemas.microsoft.com/office/drawing/2014/main" id="{820F7293-8768-4960-B891-84DFB3BC1293}"/>
              </a:ext>
            </a:extLst>
          </p:cNvPr>
          <p:cNvPicPr>
            <a:picLocks noGrp="1" noChangeAspect="1"/>
          </p:cNvPicPr>
          <p:nvPr>
            <p:ph sz="half" idx="1"/>
          </p:nvPr>
        </p:nvPicPr>
        <p:blipFill>
          <a:blip r:embed="rId2"/>
          <a:stretch>
            <a:fillRect/>
          </a:stretch>
        </p:blipFill>
        <p:spPr>
          <a:xfrm rot="10800000">
            <a:off x="6096000" y="1850424"/>
            <a:ext cx="3414375" cy="2560782"/>
          </a:xfrm>
          <a:prstGeom prst="rect">
            <a:avLst/>
          </a:prstGeom>
          <a:ln>
            <a:noFill/>
          </a:ln>
          <a:effectLst>
            <a:softEdge rad="112500"/>
          </a:effectLst>
        </p:spPr>
      </p:pic>
      <p:sp>
        <p:nvSpPr>
          <p:cNvPr id="7" name="コンテンツ プレースホルダー 6">
            <a:extLst>
              <a:ext uri="{FF2B5EF4-FFF2-40B4-BE49-F238E27FC236}">
                <a16:creationId xmlns:a16="http://schemas.microsoft.com/office/drawing/2014/main" id="{05C43160-E34E-4D46-8C13-F78B709372EB}"/>
              </a:ext>
            </a:extLst>
          </p:cNvPr>
          <p:cNvSpPr>
            <a:spLocks noGrp="1"/>
          </p:cNvSpPr>
          <p:nvPr>
            <p:ph sz="half" idx="2"/>
          </p:nvPr>
        </p:nvSpPr>
        <p:spPr>
          <a:xfrm>
            <a:off x="827314" y="2057689"/>
            <a:ext cx="5089833" cy="3541714"/>
          </a:xfrm>
        </p:spPr>
        <p:txBody>
          <a:bodyPr/>
          <a:lstStyle/>
          <a:p>
            <a:pPr marL="0" indent="0">
              <a:buNone/>
            </a:pPr>
            <a:r>
              <a:rPr kumimoji="1" lang="en-US" altLang="ja-JP" dirty="0"/>
              <a:t>3</a:t>
            </a:r>
            <a:r>
              <a:rPr kumimoji="1" lang="ja-JP" altLang="en-US" dirty="0"/>
              <a:t>月</a:t>
            </a:r>
            <a:r>
              <a:rPr kumimoji="1" lang="en-US" altLang="ja-JP" dirty="0"/>
              <a:t>2</a:t>
            </a:r>
            <a:r>
              <a:rPr kumimoji="1" lang="ja-JP" altLang="en-US" dirty="0"/>
              <a:t>日、</a:t>
            </a:r>
            <a:r>
              <a:rPr kumimoji="1" lang="en-US" altLang="ja-JP" dirty="0"/>
              <a:t>3</a:t>
            </a:r>
            <a:r>
              <a:rPr kumimoji="1" lang="ja-JP" altLang="en-US" dirty="0"/>
              <a:t>日</a:t>
            </a:r>
            <a:endParaRPr kumimoji="1" lang="en-US" altLang="ja-JP" dirty="0"/>
          </a:p>
          <a:p>
            <a:pPr marL="0" indent="0">
              <a:buNone/>
            </a:pPr>
            <a:r>
              <a:rPr lang="ja-JP" altLang="en-US" dirty="0"/>
              <a:t>パンのフェス</a:t>
            </a:r>
            <a:r>
              <a:rPr lang="en-US" altLang="ja-JP" dirty="0"/>
              <a:t>2019</a:t>
            </a:r>
            <a:r>
              <a:rPr lang="ja-JP" altLang="en-US" dirty="0"/>
              <a:t>春　</a:t>
            </a:r>
            <a:r>
              <a:rPr lang="en-US" altLang="ja-JP" dirty="0"/>
              <a:t>in</a:t>
            </a:r>
            <a:r>
              <a:rPr lang="ja-JP" altLang="en-US" dirty="0"/>
              <a:t>横浜赤レンガ</a:t>
            </a:r>
            <a:endParaRPr lang="en-US" altLang="ja-JP" dirty="0"/>
          </a:p>
          <a:p>
            <a:pPr marL="0" indent="0">
              <a:buNone/>
            </a:pPr>
            <a:endParaRPr kumimoji="1" lang="en-US" altLang="ja-JP" dirty="0"/>
          </a:p>
          <a:p>
            <a:pPr marL="0" indent="0">
              <a:buNone/>
            </a:pPr>
            <a:r>
              <a:rPr lang="ja-JP" altLang="en-US" dirty="0"/>
              <a:t>「カレーパンマーケット」「</a:t>
            </a:r>
            <a:r>
              <a:rPr lang="en-US" altLang="ja-JP" dirty="0"/>
              <a:t>K’s Local Bread</a:t>
            </a:r>
            <a:r>
              <a:rPr lang="ja-JP" altLang="en-US" dirty="0"/>
              <a:t>」の</a:t>
            </a:r>
            <a:r>
              <a:rPr lang="en-US" altLang="ja-JP" dirty="0"/>
              <a:t>2</a:t>
            </a:r>
            <a:r>
              <a:rPr lang="ja-JP" altLang="en-US" dirty="0"/>
              <a:t>ブランドのプライスカードの作成、販売補助を行う</a:t>
            </a:r>
            <a:endParaRPr lang="en-US" altLang="ja-JP" dirty="0"/>
          </a:p>
        </p:txBody>
      </p:sp>
      <p:pic>
        <p:nvPicPr>
          <p:cNvPr id="20" name="図 19" descr="室内 が含まれている画像&#10;&#10;自動的に生成された説明">
            <a:extLst>
              <a:ext uri="{FF2B5EF4-FFF2-40B4-BE49-F238E27FC236}">
                <a16:creationId xmlns:a16="http://schemas.microsoft.com/office/drawing/2014/main" id="{AED24C70-5814-4DA3-B69C-14B408C577FE}"/>
              </a:ext>
            </a:extLst>
          </p:cNvPr>
          <p:cNvPicPr>
            <a:picLocks noChangeAspect="1"/>
          </p:cNvPicPr>
          <p:nvPr/>
        </p:nvPicPr>
        <p:blipFill>
          <a:blip r:embed="rId3"/>
          <a:stretch>
            <a:fillRect/>
          </a:stretch>
        </p:blipFill>
        <p:spPr>
          <a:xfrm rot="10800000">
            <a:off x="9642341" y="2614247"/>
            <a:ext cx="2434436" cy="1825827"/>
          </a:xfrm>
          <a:prstGeom prst="rect">
            <a:avLst/>
          </a:prstGeom>
          <a:ln>
            <a:noFill/>
          </a:ln>
          <a:effectLst>
            <a:softEdge rad="112500"/>
          </a:effectLst>
        </p:spPr>
      </p:pic>
      <p:pic>
        <p:nvPicPr>
          <p:cNvPr id="26" name="図 25" descr="室内, テーブル が含まれている画像&#10;&#10;自動的に生成された説明">
            <a:extLst>
              <a:ext uri="{FF2B5EF4-FFF2-40B4-BE49-F238E27FC236}">
                <a16:creationId xmlns:a16="http://schemas.microsoft.com/office/drawing/2014/main" id="{E0337D03-97D4-418A-957B-53EAA261C3B1}"/>
              </a:ext>
            </a:extLst>
          </p:cNvPr>
          <p:cNvPicPr>
            <a:picLocks noChangeAspect="1"/>
          </p:cNvPicPr>
          <p:nvPr/>
        </p:nvPicPr>
        <p:blipFill>
          <a:blip r:embed="rId4"/>
          <a:stretch>
            <a:fillRect/>
          </a:stretch>
        </p:blipFill>
        <p:spPr>
          <a:xfrm rot="10800000">
            <a:off x="8662403" y="99268"/>
            <a:ext cx="3414374" cy="2560780"/>
          </a:xfrm>
          <a:prstGeom prst="rect">
            <a:avLst/>
          </a:prstGeom>
          <a:ln>
            <a:noFill/>
          </a:ln>
          <a:effectLst>
            <a:softEdge rad="112500"/>
          </a:effectLst>
        </p:spPr>
      </p:pic>
      <p:pic>
        <p:nvPicPr>
          <p:cNvPr id="33" name="図 32">
            <a:extLst>
              <a:ext uri="{FF2B5EF4-FFF2-40B4-BE49-F238E27FC236}">
                <a16:creationId xmlns:a16="http://schemas.microsoft.com/office/drawing/2014/main" id="{50B9CE7B-15E0-426A-8394-F6C5FDB48F1A}"/>
              </a:ext>
            </a:extLst>
          </p:cNvPr>
          <p:cNvPicPr>
            <a:picLocks noChangeAspect="1"/>
          </p:cNvPicPr>
          <p:nvPr/>
        </p:nvPicPr>
        <p:blipFill rotWithShape="1">
          <a:blip r:embed="rId5"/>
          <a:srcRect l="11606" t="19305" r="12063" b="31044"/>
          <a:stretch/>
        </p:blipFill>
        <p:spPr>
          <a:xfrm>
            <a:off x="5739618" y="4440074"/>
            <a:ext cx="6337159" cy="2318658"/>
          </a:xfrm>
          <a:prstGeom prst="rect">
            <a:avLst/>
          </a:prstGeom>
          <a:ln>
            <a:noFill/>
          </a:ln>
          <a:effectLst>
            <a:softEdge rad="112500"/>
          </a:effectLst>
        </p:spPr>
      </p:pic>
    </p:spTree>
    <p:extLst>
      <p:ext uri="{BB962C8B-B14F-4D97-AF65-F5344CB8AC3E}">
        <p14:creationId xmlns:p14="http://schemas.microsoft.com/office/powerpoint/2010/main" val="87274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82000"/>
                <a:satMod val="150000"/>
                <a:lumMod val="160000"/>
              </a:schemeClr>
            </a:duotone>
            <a:extLst/>
          </a:blip>
          <a:stretch/>
        </a:blip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458B0C-AE29-4B9E-A032-4AA05975EB17}"/>
              </a:ext>
            </a:extLst>
          </p:cNvPr>
          <p:cNvSpPr>
            <a:spLocks noGrp="1"/>
          </p:cNvSpPr>
          <p:nvPr>
            <p:ph type="title"/>
          </p:nvPr>
        </p:nvSpPr>
        <p:spPr>
          <a:xfrm>
            <a:off x="1141413" y="618518"/>
            <a:ext cx="9905998" cy="1478570"/>
          </a:xfrm>
        </p:spPr>
        <p:txBody>
          <a:bodyPr>
            <a:normAutofit/>
          </a:bodyPr>
          <a:lstStyle/>
          <a:p>
            <a:r>
              <a:rPr kumimoji="1" lang="ja-JP" altLang="en-US" dirty="0"/>
              <a:t>春休みダイジェスト②</a:t>
            </a:r>
          </a:p>
        </p:txBody>
      </p:sp>
      <p:sp>
        <p:nvSpPr>
          <p:cNvPr id="10" name="Content Placeholder 9">
            <a:extLst>
              <a:ext uri="{FF2B5EF4-FFF2-40B4-BE49-F238E27FC236}">
                <a16:creationId xmlns:a16="http://schemas.microsoft.com/office/drawing/2014/main" id="{EC558355-A2EF-48B1-A90E-C2EFA90049AE}"/>
              </a:ext>
            </a:extLst>
          </p:cNvPr>
          <p:cNvSpPr>
            <a:spLocks noGrp="1"/>
          </p:cNvSpPr>
          <p:nvPr>
            <p:ph idx="1"/>
          </p:nvPr>
        </p:nvSpPr>
        <p:spPr>
          <a:xfrm>
            <a:off x="1249891" y="1716258"/>
            <a:ext cx="4844521" cy="4867422"/>
          </a:xfrm>
        </p:spPr>
        <p:txBody>
          <a:bodyPr anchor="ctr">
            <a:normAutofit/>
          </a:bodyPr>
          <a:lstStyle/>
          <a:p>
            <a:pPr marL="0" indent="0">
              <a:buNone/>
            </a:pPr>
            <a:r>
              <a:rPr lang="en-US" altLang="ja-JP" dirty="0"/>
              <a:t>3</a:t>
            </a:r>
            <a:r>
              <a:rPr lang="ja-JP" altLang="en-US" dirty="0"/>
              <a:t>月</a:t>
            </a:r>
            <a:r>
              <a:rPr lang="en-US" altLang="ja-JP" dirty="0"/>
              <a:t>9</a:t>
            </a:r>
            <a:r>
              <a:rPr lang="ja-JP" altLang="en-US" dirty="0"/>
              <a:t>日</a:t>
            </a:r>
            <a:endParaRPr lang="en-US" altLang="ja-JP" dirty="0"/>
          </a:p>
          <a:p>
            <a:pPr marL="0" indent="0">
              <a:buNone/>
            </a:pPr>
            <a:r>
              <a:rPr lang="ja-JP" altLang="en-US" dirty="0"/>
              <a:t>第</a:t>
            </a:r>
            <a:r>
              <a:rPr lang="en-US" altLang="ja-JP" dirty="0"/>
              <a:t>4</a:t>
            </a:r>
            <a:r>
              <a:rPr lang="ja-JP" altLang="en-US" dirty="0"/>
              <a:t>回　猫シンポジウム＠練馬</a:t>
            </a:r>
            <a:endParaRPr lang="en-US" altLang="ja-JP" dirty="0"/>
          </a:p>
          <a:p>
            <a:pPr marL="0" indent="0">
              <a:buNone/>
            </a:pPr>
            <a:r>
              <a:rPr lang="ja-JP" altLang="en-US" dirty="0"/>
              <a:t>「解決！猫トラブル　不妊去勢手術で増やさない」</a:t>
            </a:r>
            <a:endParaRPr lang="en-US" altLang="ja-JP" dirty="0"/>
          </a:p>
          <a:p>
            <a:pPr marL="0" indent="0">
              <a:lnSpc>
                <a:spcPct val="100000"/>
              </a:lnSpc>
              <a:buNone/>
            </a:pPr>
            <a:r>
              <a:rPr lang="ja-JP" altLang="en-US" dirty="0"/>
              <a:t>野良ネコ→地域猫へ</a:t>
            </a:r>
            <a:endParaRPr lang="en-US" altLang="ja-JP" dirty="0"/>
          </a:p>
          <a:p>
            <a:pPr marL="0" indent="0">
              <a:lnSpc>
                <a:spcPct val="100000"/>
              </a:lnSpc>
              <a:buNone/>
            </a:pPr>
            <a:r>
              <a:rPr lang="ja-JP" altLang="en-US" dirty="0"/>
              <a:t>人間と猫の共存を行政、猫ボランティア、獣医、保護団体という様々な観点からの討論を聞いて、共生の均衡点を探すことはすごく難しいことだとわかった</a:t>
            </a:r>
            <a:endParaRPr lang="en-US" dirty="0"/>
          </a:p>
        </p:txBody>
      </p:sp>
      <p:pic>
        <p:nvPicPr>
          <p:cNvPr id="8" name="コンテンツ プレースホルダー 4" descr="室内, 熊, テディ, モニター が含まれている画像&#10;&#10;自動的に生成された説明">
            <a:extLst>
              <a:ext uri="{FF2B5EF4-FFF2-40B4-BE49-F238E27FC236}">
                <a16:creationId xmlns:a16="http://schemas.microsoft.com/office/drawing/2014/main" id="{1A23664A-0A2F-479D-91C2-EF23426F2AC3}"/>
              </a:ext>
            </a:extLst>
          </p:cNvPr>
          <p:cNvPicPr>
            <a:picLocks noChangeAspect="1"/>
          </p:cNvPicPr>
          <p:nvPr/>
        </p:nvPicPr>
        <p:blipFill rotWithShape="1">
          <a:blip r:embed="rId3"/>
          <a:srcRect t="6308" r="3" b="6395"/>
          <a:stretch/>
        </p:blipFill>
        <p:spPr>
          <a:xfrm rot="10800000">
            <a:off x="6202889" y="2412149"/>
            <a:ext cx="5034204" cy="3296125"/>
          </a:xfrm>
          <a:prstGeom prst="rect">
            <a:avLst/>
          </a:prstGeom>
          <a:ln>
            <a:noFill/>
          </a:ln>
          <a:effectLst>
            <a:softEdge rad="112500"/>
          </a:effectLst>
        </p:spPr>
      </p:pic>
    </p:spTree>
    <p:extLst>
      <p:ext uri="{BB962C8B-B14F-4D97-AF65-F5344CB8AC3E}">
        <p14:creationId xmlns:p14="http://schemas.microsoft.com/office/powerpoint/2010/main" val="262985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82000"/>
                <a:satMod val="150000"/>
                <a:lumMod val="160000"/>
              </a:schemeClr>
            </a:duotone>
            <a:extLst/>
          </a:blip>
          <a:stretch/>
        </a:blip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458B0C-AE29-4B9E-A032-4AA05975EB17}"/>
              </a:ext>
            </a:extLst>
          </p:cNvPr>
          <p:cNvSpPr>
            <a:spLocks noGrp="1"/>
          </p:cNvSpPr>
          <p:nvPr>
            <p:ph type="title"/>
          </p:nvPr>
        </p:nvSpPr>
        <p:spPr>
          <a:xfrm>
            <a:off x="1141413" y="618518"/>
            <a:ext cx="9905998" cy="1478570"/>
          </a:xfrm>
        </p:spPr>
        <p:txBody>
          <a:bodyPr>
            <a:normAutofit/>
          </a:bodyPr>
          <a:lstStyle/>
          <a:p>
            <a:r>
              <a:rPr kumimoji="1" lang="ja-JP" altLang="en-US" dirty="0"/>
              <a:t>春休みダイジェスト</a:t>
            </a:r>
          </a:p>
        </p:txBody>
      </p:sp>
      <p:sp>
        <p:nvSpPr>
          <p:cNvPr id="3" name="コンテンツ プレースホルダー 2">
            <a:extLst>
              <a:ext uri="{FF2B5EF4-FFF2-40B4-BE49-F238E27FC236}">
                <a16:creationId xmlns:a16="http://schemas.microsoft.com/office/drawing/2014/main" id="{2CDA33A0-7C64-443A-8F5A-8A04DB7D296C}"/>
              </a:ext>
            </a:extLst>
          </p:cNvPr>
          <p:cNvSpPr>
            <a:spLocks noGrp="1"/>
          </p:cNvSpPr>
          <p:nvPr>
            <p:ph idx="1"/>
          </p:nvPr>
        </p:nvSpPr>
        <p:spPr>
          <a:xfrm>
            <a:off x="1141413" y="2097088"/>
            <a:ext cx="4844521" cy="3448524"/>
          </a:xfrm>
        </p:spPr>
        <p:txBody>
          <a:bodyPr anchor="ctr">
            <a:normAutofit/>
          </a:bodyPr>
          <a:lstStyle/>
          <a:p>
            <a:pPr marL="0" indent="0">
              <a:buNone/>
            </a:pPr>
            <a:r>
              <a:rPr kumimoji="1" lang="en-US" altLang="ja-JP" dirty="0"/>
              <a:t>4</a:t>
            </a:r>
            <a:r>
              <a:rPr kumimoji="1" lang="ja-JP" altLang="en-US" dirty="0"/>
              <a:t>月</a:t>
            </a:r>
            <a:r>
              <a:rPr kumimoji="1" lang="en-US" altLang="ja-JP" dirty="0"/>
              <a:t>6</a:t>
            </a:r>
            <a:r>
              <a:rPr kumimoji="1" lang="ja-JP" altLang="en-US" dirty="0"/>
              <a:t>日</a:t>
            </a:r>
            <a:endParaRPr kumimoji="1" lang="en-US" altLang="ja-JP" dirty="0"/>
          </a:p>
          <a:p>
            <a:pPr marL="0" indent="0">
              <a:buNone/>
            </a:pPr>
            <a:r>
              <a:rPr kumimoji="1" lang="ja-JP" altLang="en-US" dirty="0"/>
              <a:t>白塗りアーティスト </a:t>
            </a:r>
            <a:r>
              <a:rPr kumimoji="1" lang="en-US" altLang="ja-JP" dirty="0" err="1"/>
              <a:t>minori</a:t>
            </a:r>
            <a:r>
              <a:rPr kumimoji="1" lang="ja-JP" altLang="en-US" dirty="0" err="1"/>
              <a:t>さん</a:t>
            </a:r>
            <a:r>
              <a:rPr kumimoji="1" lang="ja-JP" altLang="en-US" dirty="0"/>
              <a:t>主催のお茶会に参加</a:t>
            </a:r>
            <a:endParaRPr kumimoji="1" lang="en-US" altLang="ja-JP" dirty="0"/>
          </a:p>
          <a:p>
            <a:pPr marL="0" indent="0">
              <a:buNone/>
            </a:pPr>
            <a:r>
              <a:rPr kumimoji="1" lang="ja-JP" altLang="en-US" dirty="0"/>
              <a:t>素敵になろうと思えばだれでも素敵になれる</a:t>
            </a:r>
            <a:r>
              <a:rPr lang="ja-JP" altLang="en-US" dirty="0"/>
              <a:t>、そんなお茶会だった</a:t>
            </a:r>
            <a:endParaRPr kumimoji="1" lang="en-US" altLang="ja-JP" dirty="0"/>
          </a:p>
        </p:txBody>
      </p:sp>
      <p:pic>
        <p:nvPicPr>
          <p:cNvPr id="4" name="コンテンツ プレースホルダー 4" descr="室内, 棚, 本, 人 が含まれている画像&#10;&#10;自動的に生成された説明">
            <a:extLst>
              <a:ext uri="{FF2B5EF4-FFF2-40B4-BE49-F238E27FC236}">
                <a16:creationId xmlns:a16="http://schemas.microsoft.com/office/drawing/2014/main" id="{F3A19C45-D8DB-4181-A2EB-F89B0D3BB12D}"/>
              </a:ext>
            </a:extLst>
          </p:cNvPr>
          <p:cNvPicPr>
            <a:picLocks noChangeAspect="1"/>
          </p:cNvPicPr>
          <p:nvPr/>
        </p:nvPicPr>
        <p:blipFill rotWithShape="1">
          <a:blip r:embed="rId3"/>
          <a:srcRect r="3" b="12703"/>
          <a:stretch/>
        </p:blipFill>
        <p:spPr>
          <a:xfrm>
            <a:off x="6392335" y="2497720"/>
            <a:ext cx="4655075" cy="3047892"/>
          </a:xfrm>
          <a:prstGeom prst="rect">
            <a:avLst/>
          </a:prstGeom>
          <a:ln>
            <a:noFill/>
          </a:ln>
          <a:effectLst>
            <a:softEdge rad="112500"/>
          </a:effectLst>
        </p:spPr>
      </p:pic>
    </p:spTree>
    <p:extLst>
      <p:ext uri="{BB962C8B-B14F-4D97-AF65-F5344CB8AC3E}">
        <p14:creationId xmlns:p14="http://schemas.microsoft.com/office/powerpoint/2010/main" val="291038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458B0C-AE29-4B9E-A032-4AA05975EB17}"/>
              </a:ext>
            </a:extLst>
          </p:cNvPr>
          <p:cNvSpPr>
            <a:spLocks noGrp="1"/>
          </p:cNvSpPr>
          <p:nvPr>
            <p:ph type="title"/>
          </p:nvPr>
        </p:nvSpPr>
        <p:spPr/>
        <p:txBody>
          <a:bodyPr/>
          <a:lstStyle/>
          <a:p>
            <a:r>
              <a:rPr kumimoji="1" lang="ja-JP" altLang="en-US" dirty="0"/>
              <a:t>春休みダイジェスト</a:t>
            </a:r>
          </a:p>
        </p:txBody>
      </p:sp>
      <p:pic>
        <p:nvPicPr>
          <p:cNvPr id="10" name="コンテンツ プレースホルダー 9" descr="屋外, 自然, 空 が含まれている画像&#10;&#10;自動的に生成された説明">
            <a:extLst>
              <a:ext uri="{FF2B5EF4-FFF2-40B4-BE49-F238E27FC236}">
                <a16:creationId xmlns:a16="http://schemas.microsoft.com/office/drawing/2014/main" id="{B3561634-39D1-4FAA-B464-AA06259CFC39}"/>
              </a:ext>
            </a:extLst>
          </p:cNvPr>
          <p:cNvPicPr>
            <a:picLocks noGrp="1" noChangeAspect="1"/>
          </p:cNvPicPr>
          <p:nvPr>
            <p:ph sz="half" idx="1"/>
          </p:nvPr>
        </p:nvPicPr>
        <p:blipFill>
          <a:blip r:embed="rId2"/>
          <a:stretch>
            <a:fillRect/>
          </a:stretch>
        </p:blipFill>
        <p:spPr>
          <a:xfrm rot="10800000">
            <a:off x="7068929" y="320441"/>
            <a:ext cx="2451845" cy="1838884"/>
          </a:xfrm>
          <a:prstGeom prst="rect">
            <a:avLst/>
          </a:prstGeom>
          <a:ln>
            <a:noFill/>
          </a:ln>
          <a:effectLst>
            <a:softEdge rad="112500"/>
          </a:effectLst>
        </p:spPr>
      </p:pic>
      <p:sp>
        <p:nvSpPr>
          <p:cNvPr id="3" name="コンテンツ プレースホルダー 2">
            <a:extLst>
              <a:ext uri="{FF2B5EF4-FFF2-40B4-BE49-F238E27FC236}">
                <a16:creationId xmlns:a16="http://schemas.microsoft.com/office/drawing/2014/main" id="{28E15F48-B4BA-403C-8636-A1B7E2724349}"/>
              </a:ext>
            </a:extLst>
          </p:cNvPr>
          <p:cNvSpPr>
            <a:spLocks noGrp="1"/>
          </p:cNvSpPr>
          <p:nvPr>
            <p:ph sz="half" idx="2"/>
          </p:nvPr>
        </p:nvSpPr>
        <p:spPr>
          <a:xfrm>
            <a:off x="1066536" y="1988414"/>
            <a:ext cx="4875211" cy="3541714"/>
          </a:xfrm>
        </p:spPr>
        <p:txBody>
          <a:bodyPr/>
          <a:lstStyle/>
          <a:p>
            <a:pPr marL="0" indent="0">
              <a:buNone/>
            </a:pPr>
            <a:r>
              <a:rPr kumimoji="1" lang="en-US" altLang="ja-JP" dirty="0"/>
              <a:t>3</a:t>
            </a:r>
            <a:r>
              <a:rPr kumimoji="1" lang="ja-JP" altLang="en-US" dirty="0"/>
              <a:t>月</a:t>
            </a:r>
            <a:r>
              <a:rPr kumimoji="1" lang="en-US" altLang="ja-JP" dirty="0"/>
              <a:t>17</a:t>
            </a:r>
            <a:r>
              <a:rPr kumimoji="1" lang="ja-JP" altLang="en-US" dirty="0"/>
              <a:t>日</a:t>
            </a:r>
            <a:endParaRPr kumimoji="1" lang="en-US" altLang="ja-JP" dirty="0"/>
          </a:p>
          <a:p>
            <a:pPr marL="0" indent="0">
              <a:buNone/>
            </a:pPr>
            <a:r>
              <a:rPr lang="ja-JP" altLang="en-US" dirty="0"/>
              <a:t>実際に干ばつを行っている現場へ。</a:t>
            </a:r>
            <a:endParaRPr lang="en-US" altLang="ja-JP" dirty="0"/>
          </a:p>
          <a:p>
            <a:pPr marL="0" indent="0">
              <a:buNone/>
            </a:pPr>
            <a:r>
              <a:rPr kumimoji="1" lang="ja-JP" altLang="en-US" dirty="0"/>
              <a:t>木の間に光が入るようになっていて、間伐の必要性を感じた。</a:t>
            </a:r>
            <a:endParaRPr kumimoji="1" lang="en-US" altLang="ja-JP" dirty="0"/>
          </a:p>
          <a:p>
            <a:pPr marL="0" indent="0">
              <a:buNone/>
            </a:pPr>
            <a:endParaRPr kumimoji="1" lang="ja-JP" altLang="en-US" dirty="0"/>
          </a:p>
        </p:txBody>
      </p:sp>
      <p:pic>
        <p:nvPicPr>
          <p:cNvPr id="16" name="図 15" descr="屋外, 木, 草, 地面 が含まれている画像&#10;&#10;自動的に生成された説明">
            <a:extLst>
              <a:ext uri="{FF2B5EF4-FFF2-40B4-BE49-F238E27FC236}">
                <a16:creationId xmlns:a16="http://schemas.microsoft.com/office/drawing/2014/main" id="{7D80C220-5874-4F03-9436-89F914A02699}"/>
              </a:ext>
            </a:extLst>
          </p:cNvPr>
          <p:cNvPicPr>
            <a:picLocks noChangeAspect="1"/>
          </p:cNvPicPr>
          <p:nvPr/>
        </p:nvPicPr>
        <p:blipFill>
          <a:blip r:embed="rId3"/>
          <a:stretch>
            <a:fillRect/>
          </a:stretch>
        </p:blipFill>
        <p:spPr>
          <a:xfrm rot="5400000">
            <a:off x="9499619" y="533696"/>
            <a:ext cx="2641283" cy="1980962"/>
          </a:xfrm>
          <a:prstGeom prst="rect">
            <a:avLst/>
          </a:prstGeom>
          <a:ln>
            <a:noFill/>
          </a:ln>
          <a:effectLst>
            <a:softEdge rad="112500"/>
          </a:effectLst>
        </p:spPr>
      </p:pic>
      <p:pic>
        <p:nvPicPr>
          <p:cNvPr id="24" name="図 23" descr="木, 屋外, 森林, 植物 が含まれている画像&#10;&#10;自動的に生成された説明">
            <a:extLst>
              <a:ext uri="{FF2B5EF4-FFF2-40B4-BE49-F238E27FC236}">
                <a16:creationId xmlns:a16="http://schemas.microsoft.com/office/drawing/2014/main" id="{BEE1012B-43DB-41D4-B89A-811ECE17A7D8}"/>
              </a:ext>
            </a:extLst>
          </p:cNvPr>
          <p:cNvPicPr>
            <a:picLocks noChangeAspect="1"/>
          </p:cNvPicPr>
          <p:nvPr/>
        </p:nvPicPr>
        <p:blipFill>
          <a:blip r:embed="rId4"/>
          <a:stretch>
            <a:fillRect/>
          </a:stretch>
        </p:blipFill>
        <p:spPr>
          <a:xfrm rot="10800000">
            <a:off x="7346083" y="4950116"/>
            <a:ext cx="2174691" cy="1631018"/>
          </a:xfrm>
          <a:prstGeom prst="rect">
            <a:avLst/>
          </a:prstGeom>
          <a:ln>
            <a:noFill/>
          </a:ln>
          <a:effectLst>
            <a:softEdge rad="112500"/>
          </a:effectLst>
        </p:spPr>
      </p:pic>
      <p:pic>
        <p:nvPicPr>
          <p:cNvPr id="32" name="図 31" descr="屋外, 草, 人, 木 が含まれている画像&#10;&#10;自動的に生成された説明">
            <a:extLst>
              <a:ext uri="{FF2B5EF4-FFF2-40B4-BE49-F238E27FC236}">
                <a16:creationId xmlns:a16="http://schemas.microsoft.com/office/drawing/2014/main" id="{3FD5E6FA-8B41-4326-8417-C8FAE6290855}"/>
              </a:ext>
            </a:extLst>
          </p:cNvPr>
          <p:cNvPicPr>
            <a:picLocks noChangeAspect="1"/>
          </p:cNvPicPr>
          <p:nvPr/>
        </p:nvPicPr>
        <p:blipFill>
          <a:blip r:embed="rId5"/>
          <a:stretch>
            <a:fillRect/>
          </a:stretch>
        </p:blipFill>
        <p:spPr>
          <a:xfrm rot="5400000">
            <a:off x="8206270" y="2336244"/>
            <a:ext cx="3247019" cy="2435264"/>
          </a:xfrm>
          <a:prstGeom prst="rect">
            <a:avLst/>
          </a:prstGeom>
          <a:ln>
            <a:noFill/>
          </a:ln>
          <a:effectLst>
            <a:softEdge rad="112500"/>
          </a:effectLst>
        </p:spPr>
      </p:pic>
      <p:pic>
        <p:nvPicPr>
          <p:cNvPr id="36" name="図 35" descr="屋外, 草, 木, 人 が含まれている画像&#10;&#10;自動的に生成された説明">
            <a:extLst>
              <a:ext uri="{FF2B5EF4-FFF2-40B4-BE49-F238E27FC236}">
                <a16:creationId xmlns:a16="http://schemas.microsoft.com/office/drawing/2014/main" id="{1BBCC7E8-2E6A-4E76-A172-6625724519D8}"/>
              </a:ext>
            </a:extLst>
          </p:cNvPr>
          <p:cNvPicPr>
            <a:picLocks noChangeAspect="1"/>
          </p:cNvPicPr>
          <p:nvPr/>
        </p:nvPicPr>
        <p:blipFill>
          <a:blip r:embed="rId6"/>
          <a:stretch>
            <a:fillRect/>
          </a:stretch>
        </p:blipFill>
        <p:spPr>
          <a:xfrm rot="5400000">
            <a:off x="9533391" y="4137776"/>
            <a:ext cx="3028040" cy="2271030"/>
          </a:xfrm>
          <a:prstGeom prst="rect">
            <a:avLst/>
          </a:prstGeom>
          <a:ln>
            <a:noFill/>
          </a:ln>
          <a:effectLst>
            <a:softEdge rad="112500"/>
          </a:effectLst>
        </p:spPr>
      </p:pic>
    </p:spTree>
    <p:extLst>
      <p:ext uri="{BB962C8B-B14F-4D97-AF65-F5344CB8AC3E}">
        <p14:creationId xmlns:p14="http://schemas.microsoft.com/office/powerpoint/2010/main" val="341284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8E38746-A2B0-45A1-8D09-32B31A36B833}"/>
              </a:ext>
            </a:extLst>
          </p:cNvPr>
          <p:cNvSpPr>
            <a:spLocks noGrp="1"/>
          </p:cNvSpPr>
          <p:nvPr>
            <p:ph type="title"/>
          </p:nvPr>
        </p:nvSpPr>
        <p:spPr/>
        <p:txBody>
          <a:bodyPr/>
          <a:lstStyle/>
          <a:p>
            <a:r>
              <a:rPr kumimoji="1" lang="ja-JP" altLang="en-US" dirty="0"/>
              <a:t>課題①</a:t>
            </a:r>
          </a:p>
        </p:txBody>
      </p:sp>
      <p:sp>
        <p:nvSpPr>
          <p:cNvPr id="3" name="コンテンツ プレースホルダー 2">
            <a:extLst>
              <a:ext uri="{FF2B5EF4-FFF2-40B4-BE49-F238E27FC236}">
                <a16:creationId xmlns:a16="http://schemas.microsoft.com/office/drawing/2014/main" id="{2FCC1DB1-9874-42AB-84B5-60390E423404}"/>
              </a:ext>
            </a:extLst>
          </p:cNvPr>
          <p:cNvSpPr>
            <a:spLocks noGrp="1"/>
          </p:cNvSpPr>
          <p:nvPr>
            <p:ph idx="1"/>
          </p:nvPr>
        </p:nvSpPr>
        <p:spPr>
          <a:xfrm>
            <a:off x="580572" y="2249487"/>
            <a:ext cx="11117942" cy="3541714"/>
          </a:xfrm>
        </p:spPr>
        <p:txBody>
          <a:bodyPr>
            <a:normAutofit lnSpcReduction="10000"/>
          </a:bodyPr>
          <a:lstStyle/>
          <a:p>
            <a:pPr marL="0" indent="0">
              <a:buNone/>
            </a:pPr>
            <a:r>
              <a:rPr lang="ja-JP" altLang="en-US" dirty="0"/>
              <a:t>１、</a:t>
            </a:r>
            <a:r>
              <a:rPr kumimoji="1" lang="ja-JP" altLang="en-US" dirty="0"/>
              <a:t>ファースト</a:t>
            </a:r>
            <a:r>
              <a:rPr lang="ja-JP" altLang="en-US" dirty="0"/>
              <a:t>トイ</a:t>
            </a:r>
            <a:endParaRPr lang="en-US" altLang="ja-JP" dirty="0"/>
          </a:p>
          <a:p>
            <a:pPr marL="877887" indent="-342900"/>
            <a:r>
              <a:rPr lang="ja-JP" altLang="en-US" dirty="0"/>
              <a:t>赤ちゃんが最初に遊ぶおもちゃのこと。</a:t>
            </a:r>
            <a:endParaRPr lang="en-US" altLang="ja-JP" dirty="0"/>
          </a:p>
          <a:p>
            <a:pPr marL="877887" indent="-342900"/>
            <a:r>
              <a:rPr lang="ja-JP" altLang="en-US" dirty="0"/>
              <a:t>市町村によって出産祝いとしてプレゼントされることがある。相模原市ではまだ行われていない</a:t>
            </a:r>
            <a:endParaRPr lang="en-US" altLang="ja-JP" dirty="0"/>
          </a:p>
          <a:p>
            <a:pPr marL="877887" indent="-342900"/>
            <a:r>
              <a:rPr lang="ja-JP" altLang="en-US" dirty="0"/>
              <a:t>ファーストトイとして間伐材を利用したおもちゃ作成</a:t>
            </a:r>
            <a:endParaRPr lang="en-US" altLang="ja-JP" dirty="0"/>
          </a:p>
          <a:p>
            <a:pPr marL="877887" indent="-342900"/>
            <a:r>
              <a:rPr lang="ja-JP" altLang="en-US" dirty="0"/>
              <a:t>つみきに名前や日付、赤ちゃんの手形などを入れる</a:t>
            </a:r>
            <a:endParaRPr lang="en-US" altLang="ja-JP" dirty="0"/>
          </a:p>
          <a:p>
            <a:pPr marL="877887" indent="-342900"/>
            <a:r>
              <a:rPr lang="ja-JP" altLang="en-US" dirty="0"/>
              <a:t>時計</a:t>
            </a:r>
            <a:endParaRPr lang="en-US" altLang="ja-JP" dirty="0"/>
          </a:p>
        </p:txBody>
      </p:sp>
    </p:spTree>
    <p:extLst>
      <p:ext uri="{BB962C8B-B14F-4D97-AF65-F5344CB8AC3E}">
        <p14:creationId xmlns:p14="http://schemas.microsoft.com/office/powerpoint/2010/main" val="337296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8E38746-A2B0-45A1-8D09-32B31A36B833}"/>
              </a:ext>
            </a:extLst>
          </p:cNvPr>
          <p:cNvSpPr>
            <a:spLocks noGrp="1"/>
          </p:cNvSpPr>
          <p:nvPr>
            <p:ph type="title"/>
          </p:nvPr>
        </p:nvSpPr>
        <p:spPr/>
        <p:txBody>
          <a:bodyPr/>
          <a:lstStyle/>
          <a:p>
            <a:r>
              <a:rPr kumimoji="1" lang="ja-JP" altLang="en-US" dirty="0"/>
              <a:t>課題②</a:t>
            </a:r>
          </a:p>
        </p:txBody>
      </p:sp>
      <p:sp>
        <p:nvSpPr>
          <p:cNvPr id="3" name="コンテンツ プレースホルダー 2">
            <a:extLst>
              <a:ext uri="{FF2B5EF4-FFF2-40B4-BE49-F238E27FC236}">
                <a16:creationId xmlns:a16="http://schemas.microsoft.com/office/drawing/2014/main" id="{2FCC1DB1-9874-42AB-84B5-60390E423404}"/>
              </a:ext>
            </a:extLst>
          </p:cNvPr>
          <p:cNvSpPr>
            <a:spLocks noGrp="1"/>
          </p:cNvSpPr>
          <p:nvPr>
            <p:ph idx="1"/>
          </p:nvPr>
        </p:nvSpPr>
        <p:spPr>
          <a:xfrm>
            <a:off x="580572" y="2249487"/>
            <a:ext cx="11117942" cy="3541714"/>
          </a:xfrm>
        </p:spPr>
        <p:txBody>
          <a:bodyPr>
            <a:normAutofit/>
          </a:bodyPr>
          <a:lstStyle/>
          <a:p>
            <a:pPr marL="0" indent="0">
              <a:buNone/>
            </a:pPr>
            <a:r>
              <a:rPr lang="ja-JP" altLang="en-US" dirty="0"/>
              <a:t>２、アクセサリー</a:t>
            </a:r>
            <a:endParaRPr lang="en-US" altLang="ja-JP" dirty="0"/>
          </a:p>
          <a:p>
            <a:pPr marL="801688" indent="-168275"/>
            <a:r>
              <a:rPr lang="ja-JP" altLang="en-US" dirty="0"/>
              <a:t>相模湖プレジャーフォレストで、体験してお土産品として持って帰れる木材を使った簡単なアイテム</a:t>
            </a:r>
            <a:endParaRPr lang="en-US" altLang="ja-JP" dirty="0"/>
          </a:p>
          <a:p>
            <a:pPr marL="801688" indent="-168275"/>
            <a:r>
              <a:rPr lang="ja-JP" altLang="en-US" dirty="0"/>
              <a:t>バターナイフが人気とのこと。実用性が重視されているためか</a:t>
            </a:r>
            <a:endParaRPr lang="en-US" altLang="ja-JP" dirty="0"/>
          </a:p>
          <a:p>
            <a:pPr marL="801688" indent="-168275"/>
            <a:r>
              <a:rPr lang="ja-JP" altLang="en-US" dirty="0"/>
              <a:t>コト消費</a:t>
            </a:r>
          </a:p>
          <a:p>
            <a:pPr marL="877887" indent="-342900"/>
            <a:endParaRPr lang="en-US" altLang="ja-JP" dirty="0"/>
          </a:p>
        </p:txBody>
      </p:sp>
    </p:spTree>
    <p:extLst>
      <p:ext uri="{BB962C8B-B14F-4D97-AF65-F5344CB8AC3E}">
        <p14:creationId xmlns:p14="http://schemas.microsoft.com/office/powerpoint/2010/main" val="713589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回路">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docProps/app.xml><?xml version="1.0" encoding="utf-8"?>
<Properties xmlns="http://schemas.openxmlformats.org/officeDocument/2006/extended-properties" xmlns:vt="http://schemas.openxmlformats.org/officeDocument/2006/docPropsVTypes">
  <TotalTime>85</TotalTime>
  <Words>227</Words>
  <Application>Microsoft Office PowerPoint</Application>
  <PresentationFormat>ワイド画面</PresentationFormat>
  <Paragraphs>82</Paragraphs>
  <Slides>10</Slides>
  <Notes>0</Notes>
  <HiddenSlides>0</HiddenSlides>
  <MMClips>0</MMClips>
  <ScaleCrop>false</ScaleCrop>
  <HeadingPairs>
    <vt:vector size="6" baseType="variant">
      <vt:variant>
        <vt:lpstr>使用されているフォント</vt:lpstr>
      </vt:variant>
      <vt:variant>
        <vt:i4>2</vt:i4>
      </vt:variant>
      <vt:variant>
        <vt:lpstr>テーマ</vt:lpstr>
      </vt:variant>
      <vt:variant>
        <vt:i4>1</vt:i4>
      </vt:variant>
      <vt:variant>
        <vt:lpstr>スライド タイトル</vt:lpstr>
      </vt:variant>
      <vt:variant>
        <vt:i4>10</vt:i4>
      </vt:variant>
    </vt:vector>
  </HeadingPairs>
  <TitlesOfParts>
    <vt:vector size="13" baseType="lpstr">
      <vt:lpstr>Arial</vt:lpstr>
      <vt:lpstr>Tw Cen MT</vt:lpstr>
      <vt:lpstr>回路</vt:lpstr>
      <vt:lpstr>考えすぎた春</vt:lpstr>
      <vt:lpstr>目次</vt:lpstr>
      <vt:lpstr>自己紹介</vt:lpstr>
      <vt:lpstr>春休みダイジェスト①</vt:lpstr>
      <vt:lpstr>春休みダイジェスト②</vt:lpstr>
      <vt:lpstr>春休みダイジェスト</vt:lpstr>
      <vt:lpstr>春休みダイジェスト</vt:lpstr>
      <vt:lpstr>課題①</vt:lpstr>
      <vt:lpstr>課題②</vt:lpstr>
      <vt:lpstr>まとめ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押切 里実(r201701889zh)</dc:creator>
  <cp:lastModifiedBy>押切 里実(r201701889zh)</cp:lastModifiedBy>
  <cp:revision>10</cp:revision>
  <dcterms:created xsi:type="dcterms:W3CDTF">2019-04-07T04:36:55Z</dcterms:created>
  <dcterms:modified xsi:type="dcterms:W3CDTF">2019-04-07T06:03:40Z</dcterms:modified>
</cp:coreProperties>
</file>